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7.xml"/><Relationship Id="rId33" Type="http://schemas.openxmlformats.org/officeDocument/2006/relationships/font" Target="fonts/Lato-italic.fntdata"/><Relationship Id="rId10" Type="http://schemas.openxmlformats.org/officeDocument/2006/relationships/slide" Target="slides/slide6.xml"/><Relationship Id="rId32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Lat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14e0425e2_3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14e0425e2_3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3cb5f40f8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3cb5f40f8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Outliers filter - Hampel outliers’ identifier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pass filter - U</a:t>
            </a:r>
            <a:r>
              <a:rPr lang="en"/>
              <a:t>ndesired CSI stream lies in the high end of the frequency spectrum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Weighted Moving Average - A smoothing filter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PCA Normalized -  CSI stream has 30 sub-carriers and this is </a:t>
            </a:r>
            <a:r>
              <a:rPr lang="en"/>
              <a:t>computational intensive so they</a:t>
            </a:r>
            <a:r>
              <a:rPr lang="en"/>
              <a:t> </a:t>
            </a:r>
            <a:r>
              <a:rPr lang="en"/>
              <a:t>mapped the data into a lower dimension space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Terminal Points - Found out the peaks in the waveform generated and choose an empirical threshold of 0.05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time warping - Dynamic time warping can measure the distance between two waveforms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Preprocessed CSI stream: (a) A raw CSI stream, (b) CSI stream after removing the outliers, (c) CSI stream after applying low-pass filter, and (d) CSI stream after applying the weighted average filter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f3cb5f40f8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f3cb5f40f8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Wifi 5G - </a:t>
            </a:r>
            <a:r>
              <a:rPr lang="en" sz="1200">
                <a:solidFill>
                  <a:schemeClr val="dk1"/>
                </a:solidFill>
              </a:rPr>
              <a:t>In the experiment, was used 5G instead of the 2.4G to avoid interference from other ISM band communication links such as Bluetooth communication.</a:t>
            </a:r>
            <a:br>
              <a:rPr lang="en"/>
            </a:br>
            <a:r>
              <a:rPr lang="en"/>
              <a:t>Oculus Quest has a Head Mounted Display and two hand controllers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- The voluntary participant’s ages range from 25 years to 32 years, including variant sex, heights, weights, and race.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f3cb5f40f8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f3cb5f40f8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ataset for evaluation of VRSpy consists of ten different users’ data samples.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4B4B4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Possivel dividir em mais atividades, mas resumiu-se a 3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Firstly we need to detect whether the user is writing something or not.</a:t>
            </a:r>
            <a:r>
              <a:rPr lang="en"/>
              <a:t> </a:t>
            </a:r>
            <a:r>
              <a:rPr lang="en"/>
              <a:t>Games and key logging têm densidade de ondas de movimento (mais energeticas) num dado periodo de tempo, no entanto distinguem se claramente na quantidade de energia produzida pela o user.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f3cb5f40f8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f3cb5f40f8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Considerando que estamos num registo de chave detetado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Precisamos de identificar qual é efetivamente a tecla a ser pressionada e após o treino de perceção da atividade, juntamos os datasets todos para detetar que carater é selecionado, conseguindo assim algumas percentagens. Esta percentagem é obtida atraves da comparaçao com metodos de reconhecimento de pressionamento de uma tecla baseada em sensores de visão e movimento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ac63740b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1ac63740b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Know What You Enter On Gear VR - Utiliza malware e </a:t>
            </a:r>
            <a:r>
              <a:rPr lang="en"/>
              <a:t>cameras</a:t>
            </a:r>
            <a:r>
              <a:rPr lang="en"/>
              <a:t> o que é menos acessivel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14e0425e2_3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14e0425e2_3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VR-Spy is easily adaptable to any virtual keystrokes recognition, including AR devices.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3cb5f40f8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f3cb5f40f8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3cb5f40f8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3cb5f40f8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f3cb5f40f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f3cb5f40f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areas: military use, surfing web pages, access to private/bank accounts, online shopping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14e0425e2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214e0425e2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3cb5f40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f3cb5f40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Power consumption, frequency spectrum, current/voltage consumptions, etc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Ataque direcionados a sistemas VR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channel state information (CSI)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14e0425e2_3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214e0425e2_3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hyperlink" Target="https://ieeexplore.ieee.org/document/9417659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25367" t="0"/>
          <a:stretch/>
        </p:blipFill>
        <p:spPr>
          <a:xfrm>
            <a:off x="5640603" y="1084350"/>
            <a:ext cx="3503399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729450" y="1322450"/>
            <a:ext cx="52245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“VR-Spy: A Side-Channel Attack on Virtual Key-Logging in VR Headsets”</a:t>
            </a:r>
            <a:endParaRPr sz="2800"/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29450" y="3447625"/>
            <a:ext cx="5009400" cy="12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2021 IEEE Virtual Reality and 3D User Interfaces (VR), </a:t>
            </a:r>
            <a:br>
              <a:rPr lang="en" sz="1400"/>
            </a:br>
            <a:r>
              <a:rPr lang="en" sz="1400"/>
              <a:t>2021, pp. 564 - 572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Lisbon, Portugal | 27th March - 1st April 2021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Abdullah Al Arafat, Zhishan Guo and Amro Awad</a:t>
            </a:r>
            <a:endParaRPr sz="1400"/>
          </a:p>
        </p:txBody>
      </p:sp>
      <p:pic>
        <p:nvPicPr>
          <p:cNvPr id="138" name="Google Shape;138;p17"/>
          <p:cNvPicPr preferRelativeResize="0"/>
          <p:nvPr/>
        </p:nvPicPr>
        <p:blipFill rotWithShape="1">
          <a:blip r:embed="rId4">
            <a:alphaModFix/>
          </a:blip>
          <a:srcRect b="0" l="13970" r="2171" t="0"/>
          <a:stretch/>
        </p:blipFill>
        <p:spPr>
          <a:xfrm>
            <a:off x="6212525" y="1322450"/>
            <a:ext cx="2931474" cy="1981626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5831125" y="3830550"/>
            <a:ext cx="2512800" cy="9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IHC - Paper Presentation</a:t>
            </a:r>
            <a:endParaRPr sz="15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500"/>
              <a:t>André Clérigo, 98485</a:t>
            </a:r>
            <a:endParaRPr sz="15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500"/>
              <a:t>Pedro Rocha, 98256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/>
          <p:nvPr>
            <p:ph idx="2" type="body"/>
          </p:nvPr>
        </p:nvSpPr>
        <p:spPr>
          <a:xfrm>
            <a:off x="4754950" y="1036425"/>
            <a:ext cx="3969300" cy="3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The VR-Spy consists of </a:t>
            </a:r>
            <a:r>
              <a:rPr b="1" lang="en" sz="1800">
                <a:solidFill>
                  <a:schemeClr val="dk1"/>
                </a:solidFill>
              </a:rPr>
              <a:t>three</a:t>
            </a:r>
            <a:r>
              <a:rPr lang="en" sz="1800">
                <a:solidFill>
                  <a:schemeClr val="dk1"/>
                </a:solidFill>
              </a:rPr>
              <a:t> parts </a:t>
            </a:r>
            <a:endParaRPr sz="18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CSI data acquisition from target gestures for virtual keystrokes in offline (adding preprocessing to remove outliers)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Gesture extraction for each </a:t>
            </a:r>
            <a:r>
              <a:rPr lang="en" sz="1500"/>
              <a:t>virtual</a:t>
            </a:r>
            <a:r>
              <a:rPr lang="en" sz="1500"/>
              <a:t> keystroke using an </a:t>
            </a:r>
            <a:r>
              <a:rPr lang="en" sz="1500"/>
              <a:t>algorithm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Recognize each gesture to a specific keystroke using a classifier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18" name="Google Shape;218;p26"/>
          <p:cNvSpPr txBox="1"/>
          <p:nvPr>
            <p:ph type="title"/>
          </p:nvPr>
        </p:nvSpPr>
        <p:spPr>
          <a:xfrm>
            <a:off x="730000" y="1318650"/>
            <a:ext cx="3578400" cy="11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3</a:t>
            </a:r>
            <a:endParaRPr sz="3000"/>
          </a:p>
        </p:txBody>
      </p:sp>
      <p:sp>
        <p:nvSpPr>
          <p:cNvPr id="219" name="Google Shape;219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000" y="2658550"/>
            <a:ext cx="3278638" cy="1832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221" name="Google Shape;221;p26"/>
          <p:cNvSpPr txBox="1"/>
          <p:nvPr/>
        </p:nvSpPr>
        <p:spPr>
          <a:xfrm>
            <a:off x="711375" y="4501425"/>
            <a:ext cx="3315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VR Spy Framework</a:t>
            </a:r>
            <a:endParaRPr sz="12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730000" y="1318650"/>
            <a:ext cx="35619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3</a:t>
            </a:r>
            <a:endParaRPr sz="3000"/>
          </a:p>
        </p:txBody>
      </p:sp>
      <p:sp>
        <p:nvSpPr>
          <p:cNvPr id="227" name="Google Shape;227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27"/>
          <p:cNvSpPr txBox="1"/>
          <p:nvPr>
            <p:ph idx="2" type="body"/>
          </p:nvPr>
        </p:nvSpPr>
        <p:spPr>
          <a:xfrm>
            <a:off x="4920650" y="614350"/>
            <a:ext cx="3985800" cy="4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 </a:t>
            </a:r>
            <a:r>
              <a:rPr b="1" lang="en" sz="1500"/>
              <a:t>Preprocessing of CSI Stream</a:t>
            </a:r>
            <a:r>
              <a:rPr lang="en" sz="1500"/>
              <a:t>: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Outliers Removal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Low-Pass Filter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Weighted Moving Average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In </a:t>
            </a:r>
            <a:r>
              <a:rPr b="1" lang="en" sz="1500"/>
              <a:t>Virtual Keystrokes Extraction</a:t>
            </a:r>
            <a:r>
              <a:rPr lang="en" sz="1500"/>
              <a:t>: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PCA of Normalized CSI Stream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Detection of Terminal Points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Gesture &amp; Feature Extraction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In </a:t>
            </a:r>
            <a:r>
              <a:rPr b="1" lang="en" sz="1500"/>
              <a:t>Classification</a:t>
            </a:r>
            <a:r>
              <a:rPr lang="en" sz="1500"/>
              <a:t>: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Dynamic time warping</a:t>
            </a:r>
            <a:endParaRPr sz="1500"/>
          </a:p>
        </p:txBody>
      </p:sp>
      <p:pic>
        <p:nvPicPr>
          <p:cNvPr id="229" name="Google Shape;2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000" y="2612025"/>
            <a:ext cx="3465400" cy="20987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230" name="Google Shape;230;p27"/>
          <p:cNvSpPr txBox="1"/>
          <p:nvPr/>
        </p:nvSpPr>
        <p:spPr>
          <a:xfrm>
            <a:off x="719550" y="4697500"/>
            <a:ext cx="346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Preprocessed CSI stream</a:t>
            </a:r>
            <a:endParaRPr sz="15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4</a:t>
            </a:r>
            <a:endParaRPr sz="3000"/>
          </a:p>
        </p:txBody>
      </p:sp>
      <p:sp>
        <p:nvSpPr>
          <p:cNvPr id="236" name="Google Shape;236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28"/>
          <p:cNvSpPr txBox="1"/>
          <p:nvPr>
            <p:ph idx="2" type="body"/>
          </p:nvPr>
        </p:nvSpPr>
        <p:spPr>
          <a:xfrm>
            <a:off x="4961175" y="1772850"/>
            <a:ext cx="3985800" cy="19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Experiment Setup</a:t>
            </a:r>
            <a:endParaRPr sz="20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WiFi 5G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➔"/>
            </a:pPr>
            <a:r>
              <a:rPr lang="en" sz="1500"/>
              <a:t>Oculus Quest</a:t>
            </a:r>
            <a:endParaRPr b="1"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Virtual Keyboard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Data Collection</a:t>
            </a:r>
            <a:endParaRPr sz="1500"/>
          </a:p>
        </p:txBody>
      </p:sp>
      <p:pic>
        <p:nvPicPr>
          <p:cNvPr id="238" name="Google Shape;238;p28"/>
          <p:cNvPicPr preferRelativeResize="0"/>
          <p:nvPr/>
        </p:nvPicPr>
        <p:blipFill rotWithShape="1">
          <a:blip r:embed="rId3">
            <a:alphaModFix/>
          </a:blip>
          <a:srcRect b="4706" l="1633" r="3955" t="8929"/>
          <a:stretch/>
        </p:blipFill>
        <p:spPr>
          <a:xfrm>
            <a:off x="430125" y="2886225"/>
            <a:ext cx="3773777" cy="1192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/>
          <p:nvPr>
            <p:ph type="title"/>
          </p:nvPr>
        </p:nvSpPr>
        <p:spPr>
          <a:xfrm>
            <a:off x="730000" y="1318650"/>
            <a:ext cx="33009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5</a:t>
            </a:r>
            <a:endParaRPr sz="3000"/>
          </a:p>
        </p:txBody>
      </p:sp>
      <p:sp>
        <p:nvSpPr>
          <p:cNvPr id="244" name="Google Shape;244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29"/>
          <p:cNvSpPr txBox="1"/>
          <p:nvPr>
            <p:ph idx="2" type="body"/>
          </p:nvPr>
        </p:nvSpPr>
        <p:spPr>
          <a:xfrm>
            <a:off x="5011450" y="1447675"/>
            <a:ext cx="3630000" cy="26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Activity Detection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Firstly, we need to detect whether the user is writing something or not. </a:t>
            </a:r>
            <a:endParaRPr b="1" sz="1900"/>
          </a:p>
          <a:p>
            <a:pPr indent="-3238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Arial"/>
              <a:buChar char="➔"/>
            </a:pPr>
            <a:r>
              <a:rPr lang="en" sz="1500"/>
              <a:t>Games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Videos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Key-logging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/>
          </a:p>
        </p:txBody>
      </p:sp>
      <p:pic>
        <p:nvPicPr>
          <p:cNvPr id="246" name="Google Shape;2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723" y="3047275"/>
            <a:ext cx="2194374" cy="95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type="title"/>
          </p:nvPr>
        </p:nvSpPr>
        <p:spPr>
          <a:xfrm>
            <a:off x="730000" y="1318650"/>
            <a:ext cx="3300900" cy="11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5</a:t>
            </a:r>
            <a:endParaRPr sz="3000"/>
          </a:p>
        </p:txBody>
      </p:sp>
      <p:sp>
        <p:nvSpPr>
          <p:cNvPr id="252" name="Google Shape;252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30"/>
          <p:cNvSpPr txBox="1"/>
          <p:nvPr>
            <p:ph idx="2" type="body"/>
          </p:nvPr>
        </p:nvSpPr>
        <p:spPr>
          <a:xfrm>
            <a:off x="4912225" y="719975"/>
            <a:ext cx="3985800" cy="3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Individual Keystroke Recognition Accuracy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The minimum accuracy is </a:t>
            </a:r>
            <a:r>
              <a:rPr b="1" lang="en" sz="1500"/>
              <a:t>59.8%</a:t>
            </a:r>
            <a:r>
              <a:rPr lang="en" sz="1500"/>
              <a:t> for ’5’, and the maximum accuracy is </a:t>
            </a:r>
            <a:r>
              <a:rPr b="1" lang="en" sz="1500"/>
              <a:t>76.18%</a:t>
            </a:r>
            <a:r>
              <a:rPr lang="en" sz="1500"/>
              <a:t> for ’9’.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The average accuracy of the keystrokes is </a:t>
            </a:r>
            <a:r>
              <a:rPr b="1" lang="en" sz="1500"/>
              <a:t>69.75%</a:t>
            </a:r>
            <a:r>
              <a:rPr lang="en" sz="1500"/>
              <a:t>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The accuracy is reasonable when compared with sensors-based keystroke recognition methods.</a:t>
            </a:r>
            <a:endParaRPr sz="1500"/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850" y="2691550"/>
            <a:ext cx="3491200" cy="1898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730000" y="1318650"/>
            <a:ext cx="3300900" cy="11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5</a:t>
            </a:r>
            <a:endParaRPr sz="3000"/>
          </a:p>
        </p:txBody>
      </p:sp>
      <p:sp>
        <p:nvSpPr>
          <p:cNvPr id="260" name="Google Shape;260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31"/>
          <p:cNvSpPr txBox="1"/>
          <p:nvPr>
            <p:ph idx="2" type="body"/>
          </p:nvPr>
        </p:nvSpPr>
        <p:spPr>
          <a:xfrm>
            <a:off x="4928750" y="996150"/>
            <a:ext cx="3985800" cy="3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Individual User’s Accuracy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To evaluate the robustness, 10 different users were used. 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The performance differs for the different users as the gesture patterns are often varied and unique.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The variance of the accuracy among the users is </a:t>
            </a:r>
            <a:r>
              <a:rPr b="1" lang="en" sz="1500"/>
              <a:t>19.17%</a:t>
            </a:r>
            <a:r>
              <a:rPr lang="en" sz="1500"/>
              <a:t>.</a:t>
            </a:r>
            <a:endParaRPr sz="1500"/>
          </a:p>
        </p:txBody>
      </p:sp>
      <p:pic>
        <p:nvPicPr>
          <p:cNvPr id="262" name="Google Shape;2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001" y="2630775"/>
            <a:ext cx="3300900" cy="20156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"/>
          <p:cNvSpPr txBox="1"/>
          <p:nvPr>
            <p:ph idx="1" type="body"/>
          </p:nvPr>
        </p:nvSpPr>
        <p:spPr>
          <a:xfrm>
            <a:off x="729450" y="1973750"/>
            <a:ext cx="7688700" cy="26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</a:t>
            </a:r>
            <a:r>
              <a:rPr b="1" lang="en"/>
              <a:t>VR attacks</a:t>
            </a:r>
            <a:r>
              <a:rPr lang="en"/>
              <a:t>:</a:t>
            </a:r>
            <a:endParaRPr sz="2300">
              <a:solidFill>
                <a:srgbClr val="26386C"/>
              </a:solidFill>
              <a:highlight>
                <a:srgbClr val="EFF2EC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u="sng"/>
              <a:t>OcuLock: Exploring Human Visual System for Authentication in Virtual Reality HMD, Luo et al</a:t>
            </a:r>
            <a:r>
              <a:rPr lang="en"/>
              <a:t> - Proposes a novel biometric authentication system for VR HMD</a:t>
            </a:r>
            <a:endParaRPr sz="1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 u="sng"/>
              <a:t>I Know What You Enter on Gear VR, Ling et al</a:t>
            </a:r>
            <a:r>
              <a:rPr lang="en"/>
              <a:t> - Uses a stereo camera to record the VR user’s headset and controller touchpad motions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In </a:t>
            </a:r>
            <a:r>
              <a:rPr b="1" lang="en"/>
              <a:t>Gesture computing using WiFi</a:t>
            </a:r>
            <a:r>
              <a:rPr lang="en"/>
              <a:t>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u="sng"/>
              <a:t>Writing in the Air with WiFi Signals for Virtual Reality Devices, Fu et al</a:t>
            </a:r>
            <a:r>
              <a:rPr lang="en"/>
              <a:t> - Developed an air handwriting recognition for VR devices</a:t>
            </a:r>
            <a:endParaRPr/>
          </a:p>
        </p:txBody>
      </p:sp>
      <p:sp>
        <p:nvSpPr>
          <p:cNvPr id="268" name="Google Shape;268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 sz="3000"/>
          </a:p>
        </p:txBody>
      </p:sp>
      <p:sp>
        <p:nvSpPr>
          <p:cNvPr id="269" name="Google Shape;269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05.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75" name="Google Shape;275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81" name="Google Shape;281;p34"/>
          <p:cNvSpPr txBox="1"/>
          <p:nvPr>
            <p:ph idx="1" type="body"/>
          </p:nvPr>
        </p:nvSpPr>
        <p:spPr>
          <a:xfrm>
            <a:off x="729450" y="2087150"/>
            <a:ext cx="7688700" cy="25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There are some limitations to point out</a:t>
            </a:r>
            <a:endParaRPr sz="17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➔"/>
            </a:pPr>
            <a:r>
              <a:rPr b="1" lang="en" sz="1400"/>
              <a:t>Keyboard Layout</a:t>
            </a:r>
            <a:r>
              <a:rPr lang="en" sz="1400"/>
              <a:t> - The gestures are related to the virtual keyboard layout. It is possible to change the keyboard layout, and in those cases, VR-Spy cannot be implemented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b="1" lang="en" sz="1400"/>
              <a:t>Antennas</a:t>
            </a:r>
            <a:r>
              <a:rPr lang="en" sz="1400"/>
              <a:t> - The signal strength inversely depends on the distance between antennas, which a</a:t>
            </a:r>
            <a:r>
              <a:rPr lang="en" sz="1400"/>
              <a:t>ffects</a:t>
            </a:r>
            <a:r>
              <a:rPr lang="en" sz="1400"/>
              <a:t> the performance. In this case 1.27m was used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b="1" lang="en" sz="1400"/>
              <a:t>Dataset</a:t>
            </a:r>
            <a:r>
              <a:rPr lang="en" sz="1400"/>
              <a:t> - A dataset with large samples increases the accuracy of the model. In VR-Spy, 30 samples were used per character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06.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88" name="Google Shape;288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729450" y="1322450"/>
            <a:ext cx="1280100" cy="7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</a:t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4451950" y="150507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8"/>
          <p:cNvSpPr/>
          <p:nvPr/>
        </p:nvSpPr>
        <p:spPr>
          <a:xfrm>
            <a:off x="4451950" y="3325801"/>
            <a:ext cx="607500" cy="612900"/>
          </a:xfrm>
          <a:prstGeom prst="roundRect">
            <a:avLst>
              <a:gd fmla="val 4313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8"/>
          <p:cNvSpPr/>
          <p:nvPr/>
        </p:nvSpPr>
        <p:spPr>
          <a:xfrm>
            <a:off x="2385450" y="3325801"/>
            <a:ext cx="607500" cy="612900"/>
          </a:xfrm>
          <a:prstGeom prst="roundRect">
            <a:avLst>
              <a:gd fmla="val 4313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8"/>
          <p:cNvSpPr/>
          <p:nvPr/>
        </p:nvSpPr>
        <p:spPr>
          <a:xfrm>
            <a:off x="2385450" y="150507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8"/>
          <p:cNvSpPr txBox="1"/>
          <p:nvPr/>
        </p:nvSpPr>
        <p:spPr>
          <a:xfrm>
            <a:off x="2434400" y="1714450"/>
            <a:ext cx="1907100" cy="6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01              Introduction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p18"/>
          <p:cNvSpPr txBox="1"/>
          <p:nvPr/>
        </p:nvSpPr>
        <p:spPr>
          <a:xfrm>
            <a:off x="2434400" y="3419200"/>
            <a:ext cx="1721700" cy="7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Motivation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18"/>
          <p:cNvSpPr txBox="1"/>
          <p:nvPr/>
        </p:nvSpPr>
        <p:spPr>
          <a:xfrm>
            <a:off x="4513100" y="3452800"/>
            <a:ext cx="1679400" cy="10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b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Related </a:t>
            </a:r>
            <a:b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Work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18"/>
          <p:cNvSpPr txBox="1"/>
          <p:nvPr/>
        </p:nvSpPr>
        <p:spPr>
          <a:xfrm>
            <a:off x="4528150" y="1619150"/>
            <a:ext cx="138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03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Paper</a:t>
            </a:r>
            <a:b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Analysis</a:t>
            </a: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6633375" y="150507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8"/>
          <p:cNvSpPr txBox="1"/>
          <p:nvPr/>
        </p:nvSpPr>
        <p:spPr>
          <a:xfrm>
            <a:off x="6686475" y="1683400"/>
            <a:ext cx="19833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05</a:t>
            </a:r>
            <a:b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Discussion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p18"/>
          <p:cNvSpPr/>
          <p:nvPr/>
        </p:nvSpPr>
        <p:spPr>
          <a:xfrm>
            <a:off x="6636775" y="3325801"/>
            <a:ext cx="607500" cy="612900"/>
          </a:xfrm>
          <a:prstGeom prst="roundRect">
            <a:avLst>
              <a:gd fmla="val 4313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6686475" y="3440575"/>
            <a:ext cx="18429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06</a:t>
            </a:r>
            <a:b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en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Google Shape;157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94" name="Google Shape;294;p36"/>
          <p:cNvSpPr txBox="1"/>
          <p:nvPr>
            <p:ph idx="1" type="body"/>
          </p:nvPr>
        </p:nvSpPr>
        <p:spPr>
          <a:xfrm>
            <a:off x="729450" y="2078875"/>
            <a:ext cx="7688700" cy="25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paper, a novel side channel attack was introduced, this attack was aimed to VR devices to </a:t>
            </a:r>
            <a:r>
              <a:rPr b="1" lang="en"/>
              <a:t>infer the text inputs</a:t>
            </a:r>
            <a:r>
              <a:rPr lang="en"/>
              <a:t> through a gesture detection algorithm and variations of the CSI stream.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VR-Spy uses two commercially antenna devices, </a:t>
            </a:r>
            <a:r>
              <a:rPr b="1" lang="en"/>
              <a:t>1.27m apart</a:t>
            </a:r>
            <a:r>
              <a:rPr lang="en"/>
              <a:t> to build a communication with the victim placed in between of them.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An average virtual keystrokes recognition accuracy of </a:t>
            </a:r>
            <a:r>
              <a:rPr b="1" lang="en"/>
              <a:t>69.75%</a:t>
            </a:r>
            <a:r>
              <a:rPr lang="en"/>
              <a:t> was obtained.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/>
              <a:t>In future work, researchers will consider a more relax model allowing </a:t>
            </a:r>
            <a:r>
              <a:rPr b="1" lang="en"/>
              <a:t>moving objects</a:t>
            </a:r>
            <a:r>
              <a:rPr lang="en"/>
              <a:t> with the victim and will investigate the attack with </a:t>
            </a:r>
            <a:r>
              <a:rPr b="1" lang="en"/>
              <a:t>unknown layouts</a:t>
            </a:r>
            <a:r>
              <a:rPr lang="en"/>
              <a:t>.</a:t>
            </a:r>
            <a:endParaRPr/>
          </a:p>
        </p:txBody>
      </p:sp>
      <p:sp>
        <p:nvSpPr>
          <p:cNvPr id="295" name="Google Shape;295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01" name="Google Shape;301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07" name="Google Shape;307;p38"/>
          <p:cNvSpPr txBox="1"/>
          <p:nvPr>
            <p:ph idx="1" type="body"/>
          </p:nvPr>
        </p:nvSpPr>
        <p:spPr>
          <a:xfrm>
            <a:off x="729450" y="2145050"/>
            <a:ext cx="7688700" cy="25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A. A. Arafat, Z. Guo and A. Awad, "VR-Spy: A Side-Channel Attack on Virtual Key-Logging in VR Headsets," 2021 IEEE Virtual Reality and 3D User Interfaces (VR), 2021, pp. 564-572, doi: 10.1109/VR50410.2021.00081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S. Luo, A. Nguyen, C. Song, F. Lin, W. Xu, and Z. Yan. Oculock: Exploring human visual system for authentication in virtual reality head-mounted display. NDSS, 2020.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Z. Fu, J. Xu, Z. Zhu, A. X. Liu, and X. Sun. Writing in the air with wifi signals for virtual reality devices. IEEE Transactions on Mobile Computing, 18(2):473–484, 2019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Z. Ling, Z. Li, C. Chen, J. Luo, W. Yu, and X. Fu. I know what you enter on gear vr. In 2019 IEEE Conference on Communications and Network Security (CNS), pp. 241–249, June 2019. doi: 10.1109/CNS. 2019.8802674</a:t>
            </a:r>
            <a:endParaRPr sz="1400"/>
          </a:p>
        </p:txBody>
      </p:sp>
      <p:sp>
        <p:nvSpPr>
          <p:cNvPr id="308" name="Google Shape;308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01.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63" name="Google Shape;163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69" name="Google Shape;169;p20"/>
          <p:cNvSpPr txBox="1"/>
          <p:nvPr>
            <p:ph type="title"/>
          </p:nvPr>
        </p:nvSpPr>
        <p:spPr>
          <a:xfrm>
            <a:off x="730000" y="1318650"/>
            <a:ext cx="3300900" cy="6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0"/>
          <p:cNvSpPr txBox="1"/>
          <p:nvPr/>
        </p:nvSpPr>
        <p:spPr>
          <a:xfrm>
            <a:off x="802150" y="3909375"/>
            <a:ext cx="315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B4B4B"/>
                </a:solidFill>
                <a:latin typeface="Lato"/>
                <a:ea typeface="Lato"/>
                <a:cs typeface="Lato"/>
                <a:sym typeface="Lato"/>
              </a:rPr>
              <a:t>Can you trust VR devices to access sensitive information?</a:t>
            </a:r>
            <a:endParaRPr>
              <a:solidFill>
                <a:srgbClr val="4B4B4B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0"/>
          <p:cNvSpPr txBox="1"/>
          <p:nvPr>
            <p:ph idx="2" type="body"/>
          </p:nvPr>
        </p:nvSpPr>
        <p:spPr>
          <a:xfrm>
            <a:off x="5109275" y="993775"/>
            <a:ext cx="3504300" cy="3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Virtual reality technology is experiencing rapid growth.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VR was mainly used for playing video games but now new applications have emerged.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These new applications involve lots of confidential information. Users can surf web-pages, access private accounts or bank account information.</a:t>
            </a:r>
            <a:endParaRPr sz="1500"/>
          </a:p>
        </p:txBody>
      </p:sp>
      <p:pic>
        <p:nvPicPr>
          <p:cNvPr id="173" name="Google Shape;173;p20"/>
          <p:cNvPicPr preferRelativeResize="0"/>
          <p:nvPr/>
        </p:nvPicPr>
        <p:blipFill rotWithShape="1">
          <a:blip r:embed="rId3">
            <a:alphaModFix/>
          </a:blip>
          <a:srcRect b="27895" l="11755" r="13270" t="24968"/>
          <a:stretch/>
        </p:blipFill>
        <p:spPr>
          <a:xfrm>
            <a:off x="1023075" y="2383725"/>
            <a:ext cx="2426650" cy="1525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02.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85" name="Google Shape;185;p22"/>
          <p:cNvSpPr txBox="1"/>
          <p:nvPr>
            <p:ph type="title"/>
          </p:nvPr>
        </p:nvSpPr>
        <p:spPr>
          <a:xfrm>
            <a:off x="730000" y="1318650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 b="0" sz="3000"/>
          </a:p>
        </p:txBody>
      </p:sp>
      <p:sp>
        <p:nvSpPr>
          <p:cNvPr id="186" name="Google Shape;186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22"/>
          <p:cNvSpPr txBox="1"/>
          <p:nvPr>
            <p:ph idx="2" type="body"/>
          </p:nvPr>
        </p:nvSpPr>
        <p:spPr>
          <a:xfrm>
            <a:off x="5165950" y="1318650"/>
            <a:ext cx="34590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Why</a:t>
            </a:r>
            <a:r>
              <a:rPr lang="en" sz="2000">
                <a:solidFill>
                  <a:schemeClr val="dk1"/>
                </a:solidFill>
              </a:rPr>
              <a:t> did we choose VR-Spy?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Fast</a:t>
            </a:r>
            <a:r>
              <a:rPr lang="en" sz="1600"/>
              <a:t> growing technology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Interesting subject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/>
              <a:t>Big security concerns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000" y="2511225"/>
            <a:ext cx="3198025" cy="1477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189" name="Google Shape;189;p22"/>
          <p:cNvSpPr txBox="1"/>
          <p:nvPr/>
        </p:nvSpPr>
        <p:spPr>
          <a:xfrm>
            <a:off x="730000" y="3988900"/>
            <a:ext cx="3198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https://ieeexplore.ieee.org/document/9417659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03.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Paper Analysis</a:t>
            </a:r>
            <a:endParaRPr/>
          </a:p>
        </p:txBody>
      </p:sp>
      <p:sp>
        <p:nvSpPr>
          <p:cNvPr id="195" name="Google Shape;19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/>
          <p:nvPr>
            <p:ph type="title"/>
          </p:nvPr>
        </p:nvSpPr>
        <p:spPr>
          <a:xfrm>
            <a:off x="730000" y="1318650"/>
            <a:ext cx="33009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1</a:t>
            </a:r>
            <a:endParaRPr sz="3000"/>
          </a:p>
        </p:txBody>
      </p:sp>
      <p:sp>
        <p:nvSpPr>
          <p:cNvPr id="201" name="Google Shape;201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2" name="Google Shape;202;p24"/>
          <p:cNvSpPr txBox="1"/>
          <p:nvPr>
            <p:ph idx="2" type="body"/>
          </p:nvPr>
        </p:nvSpPr>
        <p:spPr>
          <a:xfrm>
            <a:off x="5120575" y="1540950"/>
            <a:ext cx="3504300" cy="24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VR-Spy, a virtual keystrokes recognition method using channel state information (CSI) of WiFi signals.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Using two Commercially Off-The-Shelf (COTS) devices, VR-Spy achieves 69% in virtual keystrokes recognition.</a:t>
            </a:r>
            <a:endParaRPr/>
          </a:p>
        </p:txBody>
      </p:sp>
      <p:pic>
        <p:nvPicPr>
          <p:cNvPr id="203" name="Google Shape;20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000" y="2710950"/>
            <a:ext cx="3300901" cy="18647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204" name="Google Shape;204;p24"/>
          <p:cNvSpPr txBox="1"/>
          <p:nvPr/>
        </p:nvSpPr>
        <p:spPr>
          <a:xfrm>
            <a:off x="729950" y="4623075"/>
            <a:ext cx="3300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Keystroke recognition using CSI</a:t>
            </a:r>
            <a:endParaRPr sz="12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idx="2" type="body"/>
          </p:nvPr>
        </p:nvSpPr>
        <p:spPr>
          <a:xfrm>
            <a:off x="4802950" y="1579825"/>
            <a:ext cx="3985800" cy="28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A </a:t>
            </a:r>
            <a:r>
              <a:rPr lang="en" sz="1500"/>
              <a:t>WiFi communication link available in the victim’s place, and the attacker can access it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The attacker knows the virtual keyboard layout (typically public information)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The hand controllers of VR have either a touchpad or buttons</a:t>
            </a:r>
            <a:endParaRPr sz="1500"/>
          </a:p>
        </p:txBody>
      </p:sp>
      <p:sp>
        <p:nvSpPr>
          <p:cNvPr id="210" name="Google Shape;210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2</a:t>
            </a:r>
            <a:endParaRPr b="0" sz="3000"/>
          </a:p>
        </p:txBody>
      </p:sp>
      <p:sp>
        <p:nvSpPr>
          <p:cNvPr id="211" name="Google Shape;211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2" name="Google Shape;21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4913" y="2654150"/>
            <a:ext cx="1200375" cy="17992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C27BA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